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78" y="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CB6E1-D1BB-4DF7-B34F-B86ADC77427A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1B37-94D2-4869-9DAC-E41851A32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CB6E1-D1BB-4DF7-B34F-B86ADC77427A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1B37-94D2-4869-9DAC-E41851A32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CB6E1-D1BB-4DF7-B34F-B86ADC77427A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1B37-94D2-4869-9DAC-E41851A32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CB6E1-D1BB-4DF7-B34F-B86ADC77427A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1B37-94D2-4869-9DAC-E41851A32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CB6E1-D1BB-4DF7-B34F-B86ADC77427A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1B37-94D2-4869-9DAC-E41851A32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CB6E1-D1BB-4DF7-B34F-B86ADC77427A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1B37-94D2-4869-9DAC-E41851A32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CB6E1-D1BB-4DF7-B34F-B86ADC77427A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1B37-94D2-4869-9DAC-E41851A32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CB6E1-D1BB-4DF7-B34F-B86ADC77427A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1B37-94D2-4869-9DAC-E41851A32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CB6E1-D1BB-4DF7-B34F-B86ADC77427A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1B37-94D2-4869-9DAC-E41851A32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CB6E1-D1BB-4DF7-B34F-B86ADC77427A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1B37-94D2-4869-9DAC-E41851A32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CB6E1-D1BB-4DF7-B34F-B86ADC77427A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1B37-94D2-4869-9DAC-E41851A32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ACB6E1-D1BB-4DF7-B34F-B86ADC77427A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61B37-94D2-4869-9DAC-E41851A32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smtClean="0"/>
              <a:t>Responding to Injury</a:t>
            </a:r>
            <a:br>
              <a:rPr smtClean="0"/>
            </a:br>
            <a:r>
              <a:rPr smtClean="0"/>
              <a:t>or Illness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Hot Weather Emergencies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Heat stroke is a medical emergency—It can cause death or permanent disability if emergency treatment is not provided!</a:t>
            </a:r>
            <a:endParaRPr lang="en-US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Cold Weather Emergencies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Frostbite:</a:t>
            </a:r>
          </a:p>
          <a:p>
            <a:pPr lvl="1"/>
            <a:r>
              <a:rPr lang="en-US" dirty="0" smtClean="0"/>
              <a:t>Skin appears pale and waxy-white</a:t>
            </a:r>
          </a:p>
          <a:p>
            <a:pPr lvl="1"/>
            <a:r>
              <a:rPr lang="en-US" dirty="0" smtClean="0"/>
              <a:t>Skin becomes hard and numb</a:t>
            </a:r>
          </a:p>
          <a:p>
            <a:pPr lvl="1"/>
            <a:r>
              <a:rPr lang="en-US" dirty="0" smtClean="0"/>
              <a:t>Areas usually affected are fingers, hands, toes, feet, ears, nose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Hypothermia:</a:t>
            </a:r>
          </a:p>
          <a:p>
            <a:pPr lvl="1"/>
            <a:r>
              <a:rPr lang="en-US" dirty="0" smtClean="0"/>
              <a:t>A medical emergency!</a:t>
            </a:r>
          </a:p>
          <a:p>
            <a:pPr lvl="1"/>
            <a:r>
              <a:rPr lang="en-US" dirty="0" smtClean="0"/>
              <a:t>Body temperature at or below 95 degrees F</a:t>
            </a:r>
          </a:p>
          <a:p>
            <a:pPr lvl="1"/>
            <a:r>
              <a:rPr lang="en-US" dirty="0" smtClean="0"/>
              <a:t>Fatigue or drowsiness</a:t>
            </a:r>
          </a:p>
          <a:p>
            <a:pPr lvl="1"/>
            <a:r>
              <a:rPr lang="en-US" dirty="0" smtClean="0"/>
              <a:t>Uncontrolled shivering</a:t>
            </a:r>
          </a:p>
          <a:p>
            <a:pPr lvl="1"/>
            <a:r>
              <a:rPr lang="en-US" dirty="0" smtClean="0"/>
              <a:t>Slurred speech</a:t>
            </a:r>
          </a:p>
          <a:p>
            <a:pPr lvl="1"/>
            <a:r>
              <a:rPr lang="en-US" dirty="0" smtClean="0"/>
              <a:t>Clumsy movements</a:t>
            </a:r>
          </a:p>
          <a:p>
            <a:pPr lvl="1"/>
            <a:r>
              <a:rPr lang="en-US" dirty="0" smtClean="0"/>
              <a:t>Irritable, irrational, or confused behavior</a:t>
            </a:r>
          </a:p>
          <a:p>
            <a:pPr lvl="1"/>
            <a:r>
              <a:rPr lang="en-US" dirty="0" smtClean="0"/>
              <a:t>Skin cool and bluish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Heart Attacks and</a:t>
            </a:r>
            <a:br>
              <a:rPr lang="en-US" dirty="0" smtClean="0"/>
            </a:br>
            <a:r>
              <a:rPr lang="en-US" dirty="0" smtClean="0"/>
              <a:t>Sudden Cardiac Arrest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Heart attack warning signs:</a:t>
            </a:r>
          </a:p>
          <a:p>
            <a:pPr lvl="1"/>
            <a:r>
              <a:rPr lang="en-US" dirty="0" smtClean="0"/>
              <a:t>Chest discomfort</a:t>
            </a:r>
          </a:p>
          <a:p>
            <a:pPr lvl="1"/>
            <a:r>
              <a:rPr lang="en-US" dirty="0" smtClean="0"/>
              <a:t>Discomfort in other areas of upper body</a:t>
            </a:r>
          </a:p>
          <a:p>
            <a:pPr lvl="1"/>
            <a:r>
              <a:rPr lang="en-US" dirty="0" smtClean="0"/>
              <a:t>Shortness of breath</a:t>
            </a:r>
          </a:p>
          <a:p>
            <a:pPr lvl="1"/>
            <a:r>
              <a:rPr lang="en-US" dirty="0" smtClean="0"/>
              <a:t>Other signs</a:t>
            </a:r>
          </a:p>
          <a:p>
            <a:r>
              <a:rPr lang="en-US" dirty="0" smtClean="0"/>
              <a:t>Factors for increased risk:</a:t>
            </a:r>
          </a:p>
          <a:p>
            <a:pPr lvl="1"/>
            <a:r>
              <a:rPr lang="en-US" dirty="0" smtClean="0"/>
              <a:t>Previous heart attack or angina</a:t>
            </a:r>
          </a:p>
          <a:p>
            <a:pPr lvl="1"/>
            <a:r>
              <a:rPr lang="en-US" dirty="0" smtClean="0"/>
              <a:t>Family history of heart disease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lvl="1"/>
            <a:r>
              <a:rPr lang="en-US" dirty="0" smtClean="0"/>
              <a:t>Diabetes</a:t>
            </a:r>
          </a:p>
          <a:p>
            <a:pPr lvl="1"/>
            <a:r>
              <a:rPr lang="en-US" dirty="0" smtClean="0"/>
              <a:t>High cholesterol</a:t>
            </a:r>
          </a:p>
          <a:p>
            <a:pPr lvl="1"/>
            <a:r>
              <a:rPr lang="en-US" dirty="0" smtClean="0"/>
              <a:t>High blood pressure</a:t>
            </a:r>
          </a:p>
          <a:p>
            <a:pPr lvl="1"/>
            <a:r>
              <a:rPr lang="en-US" dirty="0" smtClean="0"/>
              <a:t>Cigarette smoking</a:t>
            </a:r>
          </a:p>
          <a:p>
            <a:pPr lvl="1"/>
            <a:r>
              <a:rPr lang="en-US" dirty="0" smtClean="0"/>
              <a:t>Being overweight</a:t>
            </a:r>
          </a:p>
          <a:p>
            <a:pPr lvl="1"/>
            <a:r>
              <a:rPr lang="en-US" dirty="0" smtClean="0"/>
              <a:t>Physical inactivity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Heart Attacks and</a:t>
            </a:r>
            <a:br>
              <a:rPr lang="en-US" dirty="0" smtClean="0"/>
            </a:br>
            <a:r>
              <a:rPr lang="en-US" dirty="0" smtClean="0"/>
              <a:t>Sudden Cardiac Arrest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Minutes matter!</a:t>
            </a:r>
          </a:p>
          <a:p>
            <a:r>
              <a:rPr lang="en-US" b="1" dirty="0" smtClean="0"/>
              <a:t>Anyone with heart attack warning signs needs immediate medical attention.</a:t>
            </a:r>
          </a:p>
          <a:p>
            <a:r>
              <a:rPr lang="en-US" b="1" dirty="0" smtClean="0"/>
              <a:t>DO NOT WAIT MORE THAN A FEW MINUTES—5 MINUTES AT MOST. CALL 9-1-1.</a:t>
            </a:r>
            <a:endParaRPr lang="en-US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Aid and Safety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Emergency care for injury or sudden illness before emergency medical treatment is available</a:t>
            </a:r>
          </a:p>
          <a:p>
            <a:r>
              <a:rPr lang="en-US" dirty="0" smtClean="0"/>
              <a:t>Prompt and proper first aid can reduce severity of injury and recovery time.</a:t>
            </a:r>
          </a:p>
          <a:p>
            <a:r>
              <a:rPr lang="en-US" dirty="0" smtClean="0"/>
              <a:t>Special training needed for:</a:t>
            </a:r>
          </a:p>
          <a:p>
            <a:pPr lvl="1"/>
            <a:r>
              <a:rPr lang="en-US" dirty="0" smtClean="0"/>
              <a:t>CPR</a:t>
            </a:r>
          </a:p>
          <a:p>
            <a:pPr lvl="1"/>
            <a:r>
              <a:rPr lang="en-US" dirty="0" smtClean="0"/>
              <a:t>External defibrillators</a:t>
            </a:r>
          </a:p>
          <a:p>
            <a:pPr lvl="1"/>
            <a:r>
              <a:rPr lang="en-US" dirty="0" smtClean="0"/>
              <a:t>Bleeding control through direct pressure</a:t>
            </a:r>
          </a:p>
          <a:p>
            <a:pPr lvl="1"/>
            <a:r>
              <a:rPr lang="en-US" dirty="0" smtClean="0"/>
              <a:t>Medical emergency response</a:t>
            </a:r>
          </a:p>
          <a:p>
            <a:pPr lvl="1"/>
            <a:r>
              <a:rPr lang="en-US" dirty="0" smtClean="0"/>
              <a:t>Other life-threatening emergencies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Minor cut:</a:t>
            </a:r>
          </a:p>
          <a:p>
            <a:pPr lvl="1"/>
            <a:r>
              <a:rPr lang="en-US" dirty="0" smtClean="0"/>
              <a:t>Wash</a:t>
            </a:r>
          </a:p>
          <a:p>
            <a:pPr lvl="1"/>
            <a:r>
              <a:rPr lang="en-US" dirty="0" smtClean="0"/>
              <a:t>Apply dressing and bandage</a:t>
            </a:r>
          </a:p>
          <a:p>
            <a:r>
              <a:rPr lang="en-US" dirty="0" smtClean="0"/>
              <a:t>Severe cut:</a:t>
            </a:r>
          </a:p>
          <a:p>
            <a:pPr lvl="1"/>
            <a:r>
              <a:rPr lang="en-US" dirty="0" smtClean="0"/>
              <a:t>Get medical attention</a:t>
            </a:r>
          </a:p>
          <a:p>
            <a:pPr lvl="1"/>
            <a:r>
              <a:rPr lang="en-US" dirty="0" smtClean="0"/>
              <a:t>Put dressing over cut, apply pressure</a:t>
            </a:r>
          </a:p>
          <a:p>
            <a:pPr lvl="1"/>
            <a:r>
              <a:rPr lang="en-US" dirty="0" smtClean="0"/>
              <a:t>Elevate the wound</a:t>
            </a:r>
          </a:p>
          <a:p>
            <a:pPr lvl="1"/>
            <a:r>
              <a:rPr lang="en-US" dirty="0" smtClean="0"/>
              <a:t>Put bandage over dressing</a:t>
            </a:r>
          </a:p>
          <a:p>
            <a:pPr lvl="1"/>
            <a:r>
              <a:rPr lang="en-US" dirty="0" smtClean="0"/>
              <a:t>Use additional dressing and bandage over first, if needed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Put pressure on pressure point, if bleeding does not stop</a:t>
            </a:r>
          </a:p>
          <a:p>
            <a:r>
              <a:rPr lang="en-US" dirty="0" smtClean="0"/>
              <a:t>Do not remove impaled object</a:t>
            </a:r>
          </a:p>
          <a:p>
            <a:r>
              <a:rPr lang="en-US" dirty="0" smtClean="0"/>
              <a:t>Take severed body part to hospital</a:t>
            </a:r>
          </a:p>
          <a:p>
            <a:r>
              <a:rPr lang="en-US" dirty="0" smtClean="0"/>
              <a:t>Wash hands and areas in contact with bodily fluids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Sprains and Strains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Sprain = injury to a ligament</a:t>
            </a:r>
          </a:p>
          <a:p>
            <a:endParaRPr lang="en-US" dirty="0" smtClean="0"/>
          </a:p>
          <a:p>
            <a:r>
              <a:rPr lang="en-US" dirty="0" smtClean="0"/>
              <a:t>Strain = twisting or pulling a muscle or tendon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Sprains and Strains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Rest injured area</a:t>
            </a:r>
          </a:p>
          <a:p>
            <a:r>
              <a:rPr lang="en-US" dirty="0" smtClean="0"/>
              <a:t>Apply ice for 20 minutes, 4X-8X daily</a:t>
            </a:r>
          </a:p>
          <a:p>
            <a:r>
              <a:rPr lang="en-US" dirty="0" smtClean="0"/>
              <a:t>Compress injury—if doctor advises—using special bandages, casts, boots, or splints</a:t>
            </a:r>
          </a:p>
          <a:p>
            <a:r>
              <a:rPr lang="en-US" dirty="0" smtClean="0"/>
              <a:t>Elevate injured area above heart level</a:t>
            </a:r>
          </a:p>
          <a:p>
            <a:r>
              <a:rPr lang="en-US" dirty="0" smtClean="0"/>
              <a:t>Take medicines as advised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Pain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Estimated 8 of 10 people affected</a:t>
            </a:r>
          </a:p>
          <a:p>
            <a:r>
              <a:rPr lang="en-US" dirty="0" smtClean="0"/>
              <a:t>Becomes more common with age</a:t>
            </a:r>
          </a:p>
          <a:p>
            <a:r>
              <a:rPr lang="en-US" dirty="0" smtClean="0"/>
              <a:t>Typically starts  between ages 30-40</a:t>
            </a:r>
          </a:p>
          <a:p>
            <a:r>
              <a:rPr lang="en-US" dirty="0" smtClean="0"/>
              <a:t>Pain usually goes away with or without treatment</a:t>
            </a:r>
          </a:p>
          <a:p>
            <a:r>
              <a:rPr lang="en-US" dirty="0" smtClean="0"/>
              <a:t>Numbness, tingling, or severe pain—or pain after a fall or injury—should prompt a doctor visit</a:t>
            </a:r>
          </a:p>
          <a:p>
            <a:r>
              <a:rPr lang="en-US" dirty="0" smtClean="0"/>
              <a:t>Heat or cold packs may be soothing, but do not cure chronic back pain</a:t>
            </a:r>
          </a:p>
          <a:p>
            <a:r>
              <a:rPr lang="en-US" dirty="0" smtClean="0"/>
              <a:t>Exercise can help ease chronic pain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Burns (and Scalds)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First-degree burn = damage to outer skin layer only</a:t>
            </a:r>
          </a:p>
          <a:p>
            <a:r>
              <a:rPr lang="en-US" dirty="0" smtClean="0"/>
              <a:t>Second-degree burn = damage to outer layer and next layer</a:t>
            </a:r>
          </a:p>
          <a:p>
            <a:r>
              <a:rPr lang="en-US" dirty="0" smtClean="0"/>
              <a:t>Third-degree burn = damage or destruction of skin to full depth and damage to underlying tissues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Burns (and Scalds)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Damaged blood vessels can lead to fluid loss and shock.</a:t>
            </a:r>
          </a:p>
          <a:p>
            <a:r>
              <a:rPr lang="en-US" dirty="0" smtClean="0"/>
              <a:t>Infection can result; topical antibiotics may prevent or treat.</a:t>
            </a:r>
          </a:p>
          <a:p>
            <a:r>
              <a:rPr lang="en-US" dirty="0" smtClean="0"/>
              <a:t>Get immediate medical attention if:</a:t>
            </a:r>
          </a:p>
          <a:p>
            <a:pPr lvl="1"/>
            <a:r>
              <a:rPr lang="en-US" dirty="0" smtClean="0"/>
              <a:t>Second- or third-degree burn</a:t>
            </a:r>
          </a:p>
          <a:p>
            <a:pPr lvl="1"/>
            <a:r>
              <a:rPr lang="en-US" dirty="0" smtClean="0"/>
              <a:t>Infected burn</a:t>
            </a:r>
          </a:p>
          <a:p>
            <a:pPr lvl="1"/>
            <a:r>
              <a:rPr lang="en-US" dirty="0" smtClean="0"/>
              <a:t>Large burns or burns on face, head, hands, or genitals</a:t>
            </a:r>
          </a:p>
          <a:p>
            <a:pPr lvl="1"/>
            <a:r>
              <a:rPr lang="en-US" dirty="0" smtClean="0"/>
              <a:t>Burns caused by electricity or fire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Hot Weather Emergencies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Heat cramps—Usually occur in abdomen, arms, or legs</a:t>
            </a:r>
          </a:p>
          <a:p>
            <a:r>
              <a:rPr lang="en-US" dirty="0" smtClean="0"/>
              <a:t>Heat exhaustion—Warning signs:</a:t>
            </a:r>
          </a:p>
          <a:p>
            <a:pPr lvl="1"/>
            <a:r>
              <a:rPr lang="en-US" dirty="0" smtClean="0"/>
              <a:t>Heavy sweating</a:t>
            </a:r>
          </a:p>
          <a:p>
            <a:pPr lvl="1"/>
            <a:r>
              <a:rPr lang="en-US" dirty="0" smtClean="0"/>
              <a:t>Paleness</a:t>
            </a:r>
          </a:p>
          <a:p>
            <a:pPr lvl="1"/>
            <a:r>
              <a:rPr lang="en-US" dirty="0" smtClean="0"/>
              <a:t>Muscle cramps</a:t>
            </a:r>
          </a:p>
          <a:p>
            <a:pPr lvl="1"/>
            <a:r>
              <a:rPr lang="en-US" dirty="0" smtClean="0"/>
              <a:t>Tiredness</a:t>
            </a:r>
          </a:p>
          <a:p>
            <a:pPr lvl="1"/>
            <a:r>
              <a:rPr lang="en-US" dirty="0" smtClean="0"/>
              <a:t>Weakness</a:t>
            </a:r>
          </a:p>
          <a:p>
            <a:pPr lvl="1"/>
            <a:r>
              <a:rPr lang="en-US" dirty="0" smtClean="0"/>
              <a:t>Dizziness</a:t>
            </a:r>
          </a:p>
          <a:p>
            <a:pPr lvl="1"/>
            <a:r>
              <a:rPr lang="en-US" dirty="0" smtClean="0"/>
              <a:t>Headache</a:t>
            </a:r>
          </a:p>
          <a:p>
            <a:pPr lvl="1"/>
            <a:r>
              <a:rPr lang="en-US" dirty="0" smtClean="0"/>
              <a:t>Nausea or vomiting</a:t>
            </a:r>
          </a:p>
          <a:p>
            <a:pPr lvl="1"/>
            <a:r>
              <a:rPr lang="en-US" dirty="0" smtClean="0"/>
              <a:t>Fainting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Heat stroke—Warning signs:</a:t>
            </a:r>
          </a:p>
          <a:p>
            <a:pPr lvl="1"/>
            <a:r>
              <a:rPr lang="en-US" dirty="0" smtClean="0"/>
              <a:t>Extremely high body temperature (above 103 degrees F, orally)</a:t>
            </a:r>
          </a:p>
          <a:p>
            <a:pPr lvl="1"/>
            <a:r>
              <a:rPr lang="en-US" dirty="0" smtClean="0"/>
              <a:t>Red, hot, dry skin (no sweating)</a:t>
            </a:r>
          </a:p>
          <a:p>
            <a:pPr lvl="1"/>
            <a:r>
              <a:rPr lang="en-US" dirty="0" smtClean="0"/>
              <a:t>Rapid, strong pulse</a:t>
            </a:r>
          </a:p>
          <a:p>
            <a:pPr lvl="1"/>
            <a:r>
              <a:rPr lang="en-US" dirty="0" smtClean="0"/>
              <a:t>Throbbing headache</a:t>
            </a:r>
          </a:p>
          <a:p>
            <a:pPr lvl="1"/>
            <a:r>
              <a:rPr lang="en-US" dirty="0" smtClean="0"/>
              <a:t>Dizziness</a:t>
            </a:r>
          </a:p>
          <a:p>
            <a:pPr lvl="1"/>
            <a:r>
              <a:rPr lang="en-US" dirty="0" smtClean="0"/>
              <a:t>Nausea</a:t>
            </a:r>
          </a:p>
          <a:p>
            <a:pPr lvl="1"/>
            <a:r>
              <a:rPr lang="en-US" dirty="0" smtClean="0"/>
              <a:t>Confusion</a:t>
            </a:r>
          </a:p>
          <a:p>
            <a:pPr lvl="1"/>
            <a:r>
              <a:rPr lang="en-US" dirty="0" smtClean="0"/>
              <a:t>Unconsciousness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ightPurp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LightPurple</Template>
  <TotalTime>70</TotalTime>
  <Words>575</Words>
  <Application>Microsoft Office PowerPoint</Application>
  <PresentationFormat>On-screen Show (4:3)</PresentationFormat>
  <Paragraphs>111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LightPurple</vt:lpstr>
      <vt:lpstr>Responding to Injury or Illness</vt:lpstr>
      <vt:lpstr>First Aid and Safety</vt:lpstr>
      <vt:lpstr>Cuts</vt:lpstr>
      <vt:lpstr>Sprains and Strains</vt:lpstr>
      <vt:lpstr>Sprains and Strains</vt:lpstr>
      <vt:lpstr>Back Pain</vt:lpstr>
      <vt:lpstr>Burns (and Scalds)</vt:lpstr>
      <vt:lpstr>Burns (and Scalds)</vt:lpstr>
      <vt:lpstr>Hot Weather Emergencies</vt:lpstr>
      <vt:lpstr>Hot Weather Emergencies</vt:lpstr>
      <vt:lpstr>Cold Weather Emergencies</vt:lpstr>
      <vt:lpstr>Heart Attacks and Sudden Cardiac Arrest</vt:lpstr>
      <vt:lpstr>Heart Attacks and Sudden Cardiac Arrest</vt:lpstr>
      <vt:lpstr>Questions?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Responding to Injury or Illness</dc:title>
  <dc:creator>CMAIL</dc:creator>
  <cp:lastModifiedBy>Tracy Boyington</cp:lastModifiedBy>
  <cp:revision>14</cp:revision>
  <dcterms:created xsi:type="dcterms:W3CDTF">2008-05-15T14:19:07Z</dcterms:created>
  <dcterms:modified xsi:type="dcterms:W3CDTF">2018-06-26T14:18:02Z</dcterms:modified>
</cp:coreProperties>
</file>